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0"/>
  </p:notesMasterIdLst>
  <p:sldIdLst>
    <p:sldId id="387" r:id="rId2"/>
    <p:sldId id="397" r:id="rId3"/>
    <p:sldId id="309" r:id="rId4"/>
    <p:sldId id="310" r:id="rId5"/>
    <p:sldId id="398" r:id="rId6"/>
    <p:sldId id="312" r:id="rId7"/>
    <p:sldId id="314" r:id="rId8"/>
    <p:sldId id="332" r:id="rId9"/>
    <p:sldId id="361" r:id="rId10"/>
    <p:sldId id="362" r:id="rId11"/>
    <p:sldId id="388" r:id="rId12"/>
    <p:sldId id="386" r:id="rId13"/>
    <p:sldId id="372" r:id="rId14"/>
    <p:sldId id="318" r:id="rId15"/>
    <p:sldId id="353" r:id="rId16"/>
    <p:sldId id="373" r:id="rId17"/>
    <p:sldId id="389" r:id="rId18"/>
    <p:sldId id="390" r:id="rId19"/>
    <p:sldId id="342" r:id="rId20"/>
    <p:sldId id="391" r:id="rId21"/>
    <p:sldId id="392" r:id="rId22"/>
    <p:sldId id="375" r:id="rId23"/>
    <p:sldId id="395" r:id="rId24"/>
    <p:sldId id="393" r:id="rId25"/>
    <p:sldId id="394" r:id="rId26"/>
    <p:sldId id="363" r:id="rId27"/>
    <p:sldId id="378" r:id="rId28"/>
    <p:sldId id="323" r:id="rId29"/>
    <p:sldId id="324" r:id="rId30"/>
    <p:sldId id="355" r:id="rId31"/>
    <p:sldId id="350" r:id="rId32"/>
    <p:sldId id="396" r:id="rId33"/>
    <p:sldId id="360" r:id="rId34"/>
    <p:sldId id="379" r:id="rId35"/>
    <p:sldId id="385" r:id="rId36"/>
    <p:sldId id="381" r:id="rId37"/>
    <p:sldId id="382" r:id="rId38"/>
    <p:sldId id="38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94" autoAdjust="0"/>
  </p:normalViewPr>
  <p:slideViewPr>
    <p:cSldViewPr>
      <p:cViewPr varScale="1">
        <p:scale>
          <a:sx n="60" d="100"/>
          <a:sy n="60" d="100"/>
        </p:scale>
        <p:origin x="16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72263860531163"/>
          <c:y val="4.8292689793499023E-2"/>
          <c:w val="0.83757677165354327"/>
          <c:h val="0.9510243017332491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  <a:ln w="25243">
              <a:noFill/>
            </a:ln>
          </c:spPr>
          <c:invertIfNegative val="0"/>
          <c:dLbls>
            <c:dLbl>
              <c:idx val="0"/>
              <c:layout>
                <c:manualLayout>
                  <c:x val="1.0289925245653612E-2"/>
                  <c:y val="5.859700463617148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96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altLang="ru-RU" sz="1396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дней – 1 месяц</a:t>
                    </a:r>
                    <a:endParaRPr lang="ru-RU" sz="1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2524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CCE-443A-982F-2CF84CD5B7DA}"/>
                </c:ext>
              </c:extLst>
            </c:dLbl>
            <c:dLbl>
              <c:idx val="1"/>
              <c:layout>
                <c:manualLayout>
                  <c:x val="1.1481208283797352E-2"/>
                  <c:y val="1.20074020472809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96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altLang="ru-RU" sz="1396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месяц - сезон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24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CCE-443A-982F-2CF84CD5B7DA}"/>
                </c:ext>
              </c:extLst>
            </c:dLbl>
            <c:dLbl>
              <c:idx val="2"/>
              <c:layout>
                <c:manualLayout>
                  <c:x val="8.1269786508644231E-3"/>
                  <c:y val="4.636033396462368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96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altLang="ru-RU" sz="1396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90 - 200 лет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24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CCE-443A-982F-2CF84CD5B7DA}"/>
                </c:ext>
              </c:extLst>
            </c:dLbl>
            <c:dLbl>
              <c:idx val="3"/>
              <c:layout>
                <c:manualLayout>
                  <c:x val="7.0757696135017997E-3"/>
                  <c:y val="1.20795925526030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96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altLang="ru-RU" sz="1396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100 - 200 лет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24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CCE-443A-982F-2CF84CD5B7DA}"/>
                </c:ext>
              </c:extLst>
            </c:dLbl>
            <c:dLbl>
              <c:idx val="4"/>
              <c:layout>
                <c:manualLayout>
                  <c:x val="7.5521345964566933E-3"/>
                  <c:y val="4.832103336475944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96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altLang="ru-RU" sz="1396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500 – 1000 лет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24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CCE-443A-982F-2CF84CD5B7DA}"/>
                </c:ext>
              </c:extLst>
            </c:dLbl>
            <c:dLbl>
              <c:idx val="5"/>
              <c:layout>
                <c:manualLayout>
                  <c:x val="4.8698070456036746E-2"/>
                  <c:y val="2.24829196693731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96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altLang="ru-RU" sz="1396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до 1000 лет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24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CCE-443A-982F-2CF84CD5B7DA}"/>
                </c:ext>
              </c:extLst>
            </c:dLbl>
            <c:dLbl>
              <c:idx val="6"/>
              <c:layout>
                <c:manualLayout>
                  <c:x val="-2.4317513211413733E-8"/>
                  <c:y val="8.0265284413470694E-2"/>
                </c:manualLayout>
              </c:layout>
              <c:tx>
                <c:rich>
                  <a:bodyPr/>
                  <a:lstStyle/>
                  <a:p>
                    <a:r>
                      <a:rPr lang="ru-RU" altLang="ru-RU" sz="1396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1000 - 1 млн. лет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CE-443A-982F-2CF84CD5B7DA}"/>
                </c:ext>
              </c:extLst>
            </c:dLbl>
            <c:spPr>
              <a:noFill/>
              <a:ln w="2524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6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Пищевые отходы</c:v>
                </c:pt>
                <c:pt idx="1">
                  <c:v>Макулатура</c:v>
                </c:pt>
                <c:pt idx="2">
                  <c:v>Фольга, жестяные банки</c:v>
                </c:pt>
                <c:pt idx="3">
                  <c:v>Полиэтилен и пластик</c:v>
                </c:pt>
                <c:pt idx="4">
                  <c:v>Алюминий</c:v>
                </c:pt>
                <c:pt idx="5">
                  <c:v>Металлы</c:v>
                </c:pt>
                <c:pt idx="6">
                  <c:v>Стекло</c:v>
                </c:pt>
              </c:strCache>
            </c:strRef>
          </c:cat>
          <c:val>
            <c:numRef>
              <c:f>Лист1!$B$2:$B$8</c:f>
              <c:numCache>
                <c:formatCode>\О\с\н\о\в\н\о\й</c:formatCode>
                <c:ptCount val="7"/>
                <c:pt idx="0">
                  <c:v>1</c:v>
                </c:pt>
                <c:pt idx="1">
                  <c:v>3</c:v>
                </c:pt>
                <c:pt idx="2">
                  <c:v>200</c:v>
                </c:pt>
                <c:pt idx="3">
                  <c:v>200</c:v>
                </c:pt>
                <c:pt idx="4">
                  <c:v>1000</c:v>
                </c:pt>
                <c:pt idx="5">
                  <c:v>1000</c:v>
                </c:pt>
                <c:pt idx="6">
                  <c:v>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CCE-443A-982F-2CF84CD5B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536192"/>
        <c:axId val="24537728"/>
        <c:axId val="0"/>
      </c:bar3DChart>
      <c:catAx>
        <c:axId val="245361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631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537728"/>
        <c:crosses val="autoZero"/>
        <c:auto val="1"/>
        <c:lblAlgn val="ctr"/>
        <c:lblOffset val="100"/>
        <c:noMultiLvlLbl val="0"/>
      </c:catAx>
      <c:valAx>
        <c:axId val="24537728"/>
        <c:scaling>
          <c:logBase val="10"/>
          <c:orientation val="minMax"/>
        </c:scaling>
        <c:delete val="1"/>
        <c:axPos val="b"/>
        <c:majorGridlines>
          <c:spPr>
            <a:ln w="945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О\с\н\о\в\н\о\й" sourceLinked="1"/>
        <c:majorTickMark val="out"/>
        <c:minorTickMark val="none"/>
        <c:tickLblPos val="nextTo"/>
        <c:crossAx val="24536192"/>
        <c:crosses val="max"/>
        <c:crossBetween val="between"/>
      </c:valAx>
      <c:spPr>
        <a:noFill/>
        <a:ln w="25363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FB456-3FDF-4B91-8A60-D255602F8506}" type="doc">
      <dgm:prSet loTypeId="urn:microsoft.com/office/officeart/2005/8/layout/vProcess5" loCatId="process" qsTypeId="urn:microsoft.com/office/officeart/2005/8/quickstyle/3d2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8CEDECA9-2D50-430C-B032-E97EC7F2151A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400кг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х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22500= 9000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кг отходов мы производим в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7CC74-17D6-42D0-A109-8D3777EF5732}" type="parTrans" cxnId="{496E34F9-6AF9-4E1B-A9E4-47AFBC53E2DD}">
      <dgm:prSet/>
      <dgm:spPr/>
      <dgm:t>
        <a:bodyPr/>
        <a:lstStyle/>
        <a:p>
          <a:endParaRPr lang="ru-RU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AAA99-74C2-4830-9A2D-25802EACC1EC}" type="sibTrans" cxnId="{496E34F9-6AF9-4E1B-A9E4-47AFBC53E2DD}">
      <dgm:prSet/>
      <dgm:spPr/>
      <dgm:t>
        <a:bodyPr/>
        <a:lstStyle/>
        <a:p>
          <a:endParaRPr lang="ru-RU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48E05F-E4A9-4168-B311-AA6500D4832F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жители Звенигорода производят 9 тонн отходов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10BD0-BCDC-456F-8E8D-692EF26184F7}" type="parTrans" cxnId="{13C412E3-D1FA-43C3-84AF-E1D902F9AD66}">
      <dgm:prSet/>
      <dgm:spPr/>
      <dgm:t>
        <a:bodyPr/>
        <a:lstStyle/>
        <a:p>
          <a:endParaRPr lang="ru-RU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D54105-3D0E-4C07-ADA9-051E6617B11F}" type="sibTrans" cxnId="{13C412E3-D1FA-43C3-84AF-E1D902F9AD66}">
      <dgm:prSet/>
      <dgm:spPr/>
      <dgm:t>
        <a:bodyPr/>
        <a:lstStyle/>
        <a:p>
          <a:endParaRPr lang="ru-RU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523C0-F455-45C1-8047-A1B3DB3A1FA9}" type="pres">
      <dgm:prSet presAssocID="{F8AFB456-3FDF-4B91-8A60-D255602F850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F048B7-3D8D-4256-81E5-5E839CE5B5A2}" type="pres">
      <dgm:prSet presAssocID="{F8AFB456-3FDF-4B91-8A60-D255602F8506}" presName="dummyMaxCanvas" presStyleCnt="0">
        <dgm:presLayoutVars/>
      </dgm:prSet>
      <dgm:spPr/>
    </dgm:pt>
    <dgm:pt modelId="{40838FA0-30F8-42D1-BD16-7BCD45EE9C34}" type="pres">
      <dgm:prSet presAssocID="{F8AFB456-3FDF-4B91-8A60-D255602F8506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023A6-EFEA-4A82-B835-E689DFC5FAA9}" type="pres">
      <dgm:prSet presAssocID="{F8AFB456-3FDF-4B91-8A60-D255602F8506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47629-6E71-419D-B127-4A76AB77ACA0}" type="pres">
      <dgm:prSet presAssocID="{F8AFB456-3FDF-4B91-8A60-D255602F8506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047BD-9796-4C25-B0B3-BD0C84C49BEB}" type="pres">
      <dgm:prSet presAssocID="{F8AFB456-3FDF-4B91-8A60-D255602F8506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A27D0-EC6B-4EE5-83D5-1A2CEB1BB534}" type="pres">
      <dgm:prSet presAssocID="{F8AFB456-3FDF-4B91-8A60-D255602F8506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7B8F4A-97F0-4A91-AA28-2D67347B950D}" type="presOf" srcId="{8CEDECA9-2D50-430C-B032-E97EC7F2151A}" destId="{40838FA0-30F8-42D1-BD16-7BCD45EE9C34}" srcOrd="0" destOrd="0" presId="urn:microsoft.com/office/officeart/2005/8/layout/vProcess5"/>
    <dgm:cxn modelId="{ACD744E9-7BF6-4C4D-A72C-84ED78252EBB}" type="presOf" srcId="{972AAA99-74C2-4830-9A2D-25802EACC1EC}" destId="{9D647629-6E71-419D-B127-4A76AB77ACA0}" srcOrd="0" destOrd="0" presId="urn:microsoft.com/office/officeart/2005/8/layout/vProcess5"/>
    <dgm:cxn modelId="{6BF964D5-C1BD-4A89-AD99-1FA1B14D53AB}" type="presOf" srcId="{8CEDECA9-2D50-430C-B032-E97EC7F2151A}" destId="{927047BD-9796-4C25-B0B3-BD0C84C49BEB}" srcOrd="1" destOrd="0" presId="urn:microsoft.com/office/officeart/2005/8/layout/vProcess5"/>
    <dgm:cxn modelId="{CF247D0F-AF90-4B15-8862-E55C6692516F}" type="presOf" srcId="{0248E05F-E4A9-4168-B311-AA6500D4832F}" destId="{016A27D0-EC6B-4EE5-83D5-1A2CEB1BB534}" srcOrd="1" destOrd="0" presId="urn:microsoft.com/office/officeart/2005/8/layout/vProcess5"/>
    <dgm:cxn modelId="{496E34F9-6AF9-4E1B-A9E4-47AFBC53E2DD}" srcId="{F8AFB456-3FDF-4B91-8A60-D255602F8506}" destId="{8CEDECA9-2D50-430C-B032-E97EC7F2151A}" srcOrd="0" destOrd="0" parTransId="{0C07CC74-17D6-42D0-A109-8D3777EF5732}" sibTransId="{972AAA99-74C2-4830-9A2D-25802EACC1EC}"/>
    <dgm:cxn modelId="{13C412E3-D1FA-43C3-84AF-E1D902F9AD66}" srcId="{F8AFB456-3FDF-4B91-8A60-D255602F8506}" destId="{0248E05F-E4A9-4168-B311-AA6500D4832F}" srcOrd="1" destOrd="0" parTransId="{F7610BD0-BCDC-456F-8E8D-692EF26184F7}" sibTransId="{EAD54105-3D0E-4C07-ADA9-051E6617B11F}"/>
    <dgm:cxn modelId="{70364C40-F922-442E-9282-D84A05F1B0CE}" type="presOf" srcId="{0248E05F-E4A9-4168-B311-AA6500D4832F}" destId="{C55023A6-EFEA-4A82-B835-E689DFC5FAA9}" srcOrd="0" destOrd="0" presId="urn:microsoft.com/office/officeart/2005/8/layout/vProcess5"/>
    <dgm:cxn modelId="{2514B7E1-B815-446F-9730-60C4B48DEBE0}" type="presOf" srcId="{F8AFB456-3FDF-4B91-8A60-D255602F8506}" destId="{D20523C0-F455-45C1-8047-A1B3DB3A1FA9}" srcOrd="0" destOrd="0" presId="urn:microsoft.com/office/officeart/2005/8/layout/vProcess5"/>
    <dgm:cxn modelId="{B8C44885-64DA-411C-904A-E349C212C926}" type="presParOf" srcId="{D20523C0-F455-45C1-8047-A1B3DB3A1FA9}" destId="{32F048B7-3D8D-4256-81E5-5E839CE5B5A2}" srcOrd="0" destOrd="0" presId="urn:microsoft.com/office/officeart/2005/8/layout/vProcess5"/>
    <dgm:cxn modelId="{AE2ECE1E-68D0-487F-BF46-8A07157C1888}" type="presParOf" srcId="{D20523C0-F455-45C1-8047-A1B3DB3A1FA9}" destId="{40838FA0-30F8-42D1-BD16-7BCD45EE9C34}" srcOrd="1" destOrd="0" presId="urn:microsoft.com/office/officeart/2005/8/layout/vProcess5"/>
    <dgm:cxn modelId="{E6F82F18-E142-4812-A20A-E61281412A3D}" type="presParOf" srcId="{D20523C0-F455-45C1-8047-A1B3DB3A1FA9}" destId="{C55023A6-EFEA-4A82-B835-E689DFC5FAA9}" srcOrd="2" destOrd="0" presId="urn:microsoft.com/office/officeart/2005/8/layout/vProcess5"/>
    <dgm:cxn modelId="{D79A6CDA-12A4-4200-BC26-C47E5C1F27C4}" type="presParOf" srcId="{D20523C0-F455-45C1-8047-A1B3DB3A1FA9}" destId="{9D647629-6E71-419D-B127-4A76AB77ACA0}" srcOrd="3" destOrd="0" presId="urn:microsoft.com/office/officeart/2005/8/layout/vProcess5"/>
    <dgm:cxn modelId="{40ADDCAD-5648-47BA-B175-F2ADE952377C}" type="presParOf" srcId="{D20523C0-F455-45C1-8047-A1B3DB3A1FA9}" destId="{927047BD-9796-4C25-B0B3-BD0C84C49BEB}" srcOrd="4" destOrd="0" presId="urn:microsoft.com/office/officeart/2005/8/layout/vProcess5"/>
    <dgm:cxn modelId="{C8655194-4ACB-4008-B354-D435BEC2843B}" type="presParOf" srcId="{D20523C0-F455-45C1-8047-A1B3DB3A1FA9}" destId="{016A27D0-EC6B-4EE5-83D5-1A2CEB1BB534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38FA0-30F8-42D1-BD16-7BCD45EE9C34}">
      <dsp:nvSpPr>
        <dsp:cNvPr id="0" name=""/>
        <dsp:cNvSpPr/>
      </dsp:nvSpPr>
      <dsp:spPr>
        <a:xfrm>
          <a:off x="0" y="0"/>
          <a:ext cx="6136957" cy="2297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400кг </a:t>
          </a:r>
          <a:r>
            <a:rPr lang="ru-RU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 </a:t>
          </a:r>
          <a:r>
            <a:rPr lang="ru-RU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22500= 9000 </a:t>
          </a:r>
          <a:r>
            <a:rPr lang="ru-RU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кг отходов мы производим в </a:t>
          </a:r>
          <a:r>
            <a:rPr lang="ru-RU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  <a:endParaRPr lang="ru-RU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89" y="67289"/>
        <a:ext cx="3762385" cy="2162852"/>
      </dsp:txXfrm>
    </dsp:sp>
    <dsp:sp modelId="{C55023A6-EFEA-4A82-B835-E689DFC5FAA9}">
      <dsp:nvSpPr>
        <dsp:cNvPr id="0" name=""/>
        <dsp:cNvSpPr/>
      </dsp:nvSpPr>
      <dsp:spPr>
        <a:xfrm>
          <a:off x="1082992" y="2807970"/>
          <a:ext cx="6136957" cy="2297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3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жители Звенигорода производят 9 тонн отходов</a:t>
          </a:r>
          <a:endParaRPr lang="ru-RU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0281" y="2875259"/>
        <a:ext cx="3426057" cy="2162852"/>
      </dsp:txXfrm>
    </dsp:sp>
    <dsp:sp modelId="{9D647629-6E71-419D-B127-4A76AB77ACA0}">
      <dsp:nvSpPr>
        <dsp:cNvPr id="0" name=""/>
        <dsp:cNvSpPr/>
      </dsp:nvSpPr>
      <dsp:spPr>
        <a:xfrm>
          <a:off x="4643628" y="1806035"/>
          <a:ext cx="1493329" cy="149332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9627" y="1806035"/>
        <a:ext cx="821331" cy="1123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E4829-DBCE-4DCB-BD22-0444A4E82C2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80714-737B-4CFD-8A09-F0F2BEB59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8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80714-737B-4CFD-8A09-F0F2BEB5995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1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80714-737B-4CFD-8A09-F0F2BEB5995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9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80714-737B-4CFD-8A09-F0F2BEB5995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3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80714-737B-4CFD-8A09-F0F2BEB5995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94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Монстр цивилизации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339752" y="260648"/>
            <a:ext cx="4538718" cy="48245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08EE7F0-B099-498E-BB0A-596297FE8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633731"/>
              </p:ext>
            </p:extLst>
          </p:nvPr>
        </p:nvGraphicFramePr>
        <p:xfrm>
          <a:off x="171450" y="1066800"/>
          <a:ext cx="721995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76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838FA0-30F8-42D1-BD16-7BCD45EE9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0838FA0-30F8-42D1-BD16-7BCD45EE9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0838FA0-30F8-42D1-BD16-7BCD45EE9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40838FA0-30F8-42D1-BD16-7BCD45EE9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647629-6E71-419D-B127-4A76AB77A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9D647629-6E71-419D-B127-4A76AB77A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9D647629-6E71-419D-B127-4A76AB77A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9D647629-6E71-419D-B127-4A76AB77A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5023A6-EFEA-4A82-B835-E689DFC5F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C55023A6-EFEA-4A82-B835-E689DFC5F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C55023A6-EFEA-4A82-B835-E689DFC5F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C55023A6-EFEA-4A82-B835-E689DFC5FA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92696"/>
            <a:ext cx="7258000" cy="3650704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+mj-lt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> 100 000 морских животных и 1000 000 птиц погибают каждый год, принимая пластик за еду;</a:t>
            </a:r>
            <a:br>
              <a:rPr lang="ru-RU" sz="18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+mj-lt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> 1 батарейка загрязняет 20 квадратных метров земли, а это территория обитания одного ёжика и двух кротов;</a:t>
            </a:r>
            <a:br>
              <a:rPr lang="ru-RU" sz="18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+mj-lt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> 60 кг макулатуры спасает одно дерево;</a:t>
            </a:r>
            <a:br>
              <a:rPr lang="ru-RU" sz="18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+mj-lt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> мусорные свалки в России уже занимают пространство, равное площади Швейцарии;</a:t>
            </a:r>
            <a:br>
              <a:rPr lang="ru-RU" sz="18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+mj-lt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> если из отходов, которые жители России выбрасывают ежегодно, построить башню с основанием 1х1 метр, то по ней можно будет взобраться до Луны;</a:t>
            </a:r>
            <a:br>
              <a:rPr lang="ru-RU" sz="18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+mj-lt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> каждый год в России территория под свалки увеличивается на площадь, равную Москве и СПб вместе взятым;</a:t>
            </a:r>
            <a:br>
              <a:rPr lang="ru-RU" sz="18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+mj-lt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+mj-lt"/>
                <a:cs typeface="Times New Roman" panose="02020603050405020304" pitchFamily="18" charset="0"/>
              </a:rPr>
              <a:t> каждый из нас выбрасывает 400 кг мусора в год.</a:t>
            </a:r>
            <a:r>
              <a:rPr lang="ru-RU" sz="1800" dirty="0">
                <a:latin typeface="+mj-lt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+mj-lt"/>
                <a:cs typeface="Times New Roman" panose="02020603050405020304" pitchFamily="18" charset="0"/>
              </a:rPr>
            </a:br>
            <a:endParaRPr lang="ru-RU" sz="1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37472" cy="5530552"/>
          </a:xfrm>
        </p:spPr>
        <p:txBody>
          <a:bodyPr/>
          <a:lstStyle/>
          <a:p>
            <a:r>
              <a:rPr lang="ru-RU" dirty="0" smtClean="0"/>
              <a:t>Всего несколько фактов о          мусоре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1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828800" y="838200"/>
            <a:ext cx="5600700" cy="536575"/>
          </a:xfrm>
        </p:spPr>
        <p:txBody>
          <a:bodyPr/>
          <a:lstStyle/>
          <a:p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разложения разных видов мусора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086397"/>
              </p:ext>
            </p:extLst>
          </p:nvPr>
        </p:nvGraphicFramePr>
        <p:xfrm>
          <a:off x="203200" y="1273175"/>
          <a:ext cx="7823200" cy="522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68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Гарбология</a:t>
            </a:r>
            <a:r>
              <a:rPr lang="ru-RU" dirty="0" smtClean="0"/>
              <a:t> (от англ.</a:t>
            </a:r>
            <a:r>
              <a:rPr lang="en-US" dirty="0" smtClean="0"/>
              <a:t> garbage</a:t>
            </a:r>
            <a:r>
              <a:rPr lang="ru-RU" dirty="0" smtClean="0"/>
              <a:t>-мусор),</a:t>
            </a:r>
            <a:r>
              <a:rPr lang="ru-RU" dirty="0" err="1" smtClean="0"/>
              <a:t>мусороведение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err="1" smtClean="0"/>
              <a:t>наука,которая</a:t>
            </a:r>
            <a:r>
              <a:rPr lang="ru-RU" dirty="0" smtClean="0"/>
              <a:t> изучает состав мусора и методы его утилизации.</a:t>
            </a:r>
            <a:endParaRPr lang="ru-RU" dirty="0"/>
          </a:p>
        </p:txBody>
      </p:sp>
      <p:pic>
        <p:nvPicPr>
          <p:cNvPr id="3" name="Picture 2" descr="C:\Documents and Settings\NIK\Рабочий стол\i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240" y="0"/>
            <a:ext cx="2411760" cy="2438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4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620689"/>
            <a:ext cx="7185992" cy="372271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1800" dirty="0" smtClean="0"/>
              <a:t>Раздельный </a:t>
            </a:r>
            <a:r>
              <a:rPr lang="ru-RU" sz="1800" dirty="0"/>
              <a:t>сбор мусора - это система, при которой отходы разделяются на несколько видов, чтобы затем повторно их использовать и на специальных комбинатах произвести из них новую продукцию. Такой подход значительно уменьшает негативное влияние на окружающую </a:t>
            </a:r>
            <a:r>
              <a:rPr lang="ru-RU" sz="1800" dirty="0" smtClean="0"/>
              <a:t>среду.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раздельный сбор мусора?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7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1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Контейнеры для РСО  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10445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4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76" y="-15073"/>
            <a:ext cx="9144000" cy="7113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8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20107" y="12612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2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1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95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0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2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Что сдавать в        переработку?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8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5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9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/>
          <p:cNvSpPr>
            <a:spLocks noChangeArrowheads="1"/>
          </p:cNvSpPr>
          <p:nvPr/>
        </p:nvSpPr>
        <p:spPr bwMode="auto">
          <a:xfrm>
            <a:off x="329841" y="1194533"/>
            <a:ext cx="7832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100" dirty="0">
                <a:latin typeface="Times New Roman" pitchFamily="18" charset="0"/>
                <a:cs typeface="Times New Roman" pitchFamily="18" charset="0"/>
              </a:rPr>
              <a:t>Большую часть того, что люди каждый день выбрасывают, можно переработать и использовать снова.</a:t>
            </a:r>
            <a:endParaRPr lang="en-US" alt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A5C8CC-049E-4FE6-9BE0-2E2B7CF3B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0" y="2550699"/>
            <a:ext cx="2763497" cy="138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136525" y="2274888"/>
            <a:ext cx="31019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Упаковка </a:t>
            </a:r>
            <a:r>
              <a:rPr lang="ru-RU" altLang="ru-RU" sz="1400" i="1" dirty="0" err="1">
                <a:latin typeface="Times New Roman" pitchFamily="18" charset="0"/>
                <a:cs typeface="Times New Roman" pitchFamily="18" charset="0"/>
              </a:rPr>
              <a:t>Tetra</a:t>
            </a:r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i="1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 – шариковая ручка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9C3401-17D9-4996-B819-73855BE79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85" y="2550698"/>
            <a:ext cx="2763497" cy="138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4" name="Прямоугольник 9"/>
          <p:cNvSpPr>
            <a:spLocks noChangeArrowheads="1"/>
          </p:cNvSpPr>
          <p:nvPr/>
        </p:nvSpPr>
        <p:spPr bwMode="auto">
          <a:xfrm>
            <a:off x="3502237" y="2274888"/>
            <a:ext cx="27336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Макулатура – туалетная бумага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589878-6333-4316-BC35-47740EBFC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12" y="2550697"/>
            <a:ext cx="2763497" cy="138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6" name="Прямоугольник 12"/>
          <p:cNvSpPr>
            <a:spLocks noChangeArrowheads="1"/>
          </p:cNvSpPr>
          <p:nvPr/>
        </p:nvSpPr>
        <p:spPr bwMode="auto">
          <a:xfrm>
            <a:off x="6788150" y="2274888"/>
            <a:ext cx="15954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Пластик – куртка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2E4F63-F777-4701-9945-F2BA4A458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4414917"/>
            <a:ext cx="2668075" cy="133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B775A8-0066-4B96-BFC8-2AF7BC9C24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6" y="4429451"/>
            <a:ext cx="2668075" cy="133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9" name="Прямоугольник 17"/>
          <p:cNvSpPr>
            <a:spLocks noChangeArrowheads="1"/>
          </p:cNvSpPr>
          <p:nvPr/>
        </p:nvSpPr>
        <p:spPr bwMode="auto">
          <a:xfrm>
            <a:off x="4487863" y="4137025"/>
            <a:ext cx="2944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Стеклянная бутылка – стекловата</a:t>
            </a:r>
          </a:p>
        </p:txBody>
      </p:sp>
      <p:sp>
        <p:nvSpPr>
          <p:cNvPr id="12300" name="Прямоугольник 18"/>
          <p:cNvSpPr>
            <a:spLocks noChangeArrowheads="1"/>
          </p:cNvSpPr>
          <p:nvPr/>
        </p:nvSpPr>
        <p:spPr bwMode="auto">
          <a:xfrm>
            <a:off x="935038" y="4144963"/>
            <a:ext cx="335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Алюминиевая банка – алюминиевая банка</a:t>
            </a:r>
          </a:p>
        </p:txBody>
      </p:sp>
    </p:spTree>
    <p:extLst>
      <p:ext uri="{BB962C8B-B14F-4D97-AF65-F5344CB8AC3E}">
        <p14:creationId xmlns:p14="http://schemas.microsoft.com/office/powerpoint/2010/main" val="30756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4" grpId="0"/>
      <p:bldP spid="12296" grpId="0"/>
      <p:bldP spid="123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" t="-1035" r="27551" b="1035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7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4192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5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18864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6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652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66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984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6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0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4684" b="24684"/>
          <a:stretch>
            <a:fillRect/>
          </a:stretch>
        </p:blipFill>
        <p:spPr>
          <a:xfrm>
            <a:off x="1196340" y="44624"/>
            <a:ext cx="6705600" cy="412922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240" y="4941168"/>
            <a:ext cx="7543800" cy="914400"/>
          </a:xfrm>
        </p:spPr>
        <p:txBody>
          <a:bodyPr/>
          <a:lstStyle/>
          <a:p>
            <a:pPr algn="ctr"/>
            <a:r>
              <a:rPr lang="ru-RU" dirty="0" smtClean="0"/>
              <a:t>         Берегите природу!                              Сортируйте мусор!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84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5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0" cy="19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1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4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15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345"/>
            <a:ext cx="9144000" cy="70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5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10909720" y="-4419872"/>
            <a:ext cx="22860000" cy="171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229200" y="18864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Проблема № </a:t>
            </a:r>
            <a:r>
              <a:rPr lang="ru-RU" sz="2400" b="1" dirty="0" smtClean="0"/>
              <a:t>2235997 </a:t>
            </a:r>
            <a:endParaRPr lang="ru-RU" sz="2400" b="1" dirty="0"/>
          </a:p>
          <a:p>
            <a:r>
              <a:rPr lang="ru-RU" sz="2400" b="1" dirty="0"/>
              <a:t>Свалки мусора в лесу</a:t>
            </a:r>
          </a:p>
          <a:p>
            <a:r>
              <a:rPr lang="ru-RU" sz="2400" b="1" dirty="0"/>
              <a:t> Московская </a:t>
            </a:r>
            <a:r>
              <a:rPr lang="ru-RU" sz="2400" b="1" dirty="0" err="1"/>
              <a:t>обл</a:t>
            </a:r>
            <a:r>
              <a:rPr lang="ru-RU" sz="2400" b="1" dirty="0"/>
              <a:t>, г Звенигород</a:t>
            </a:r>
          </a:p>
          <a:p>
            <a:r>
              <a:rPr lang="ru-RU" sz="2400" b="1" dirty="0"/>
              <a:t>В лесу в 200х метрах от заправки BP по Ильинскому шоссе в сторону Звенигорода выросла очень большая свалка бытового мусора!</a:t>
            </a:r>
          </a:p>
        </p:txBody>
      </p:sp>
    </p:spTree>
    <p:extLst>
      <p:ext uri="{BB962C8B-B14F-4D97-AF65-F5344CB8AC3E}">
        <p14:creationId xmlns:p14="http://schemas.microsoft.com/office/powerpoint/2010/main" val="9178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819472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88224" y="-675456"/>
            <a:ext cx="6048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Проблема № 1716620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Свалки </a:t>
            </a:r>
            <a:r>
              <a:rPr lang="ru-RU" sz="2400" b="1" dirty="0">
                <a:solidFill>
                  <a:srgbClr val="FF0000"/>
                </a:solidFill>
              </a:rPr>
              <a:t>мусора в лесу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Московская </a:t>
            </a:r>
            <a:r>
              <a:rPr lang="ru-RU" sz="2400" b="1" dirty="0" err="1">
                <a:solidFill>
                  <a:srgbClr val="FF0000"/>
                </a:solidFill>
              </a:rPr>
              <a:t>обл</a:t>
            </a:r>
            <a:r>
              <a:rPr lang="ru-RU" sz="2400" b="1" dirty="0">
                <a:solidFill>
                  <a:srgbClr val="FF0000"/>
                </a:solidFill>
              </a:rPr>
              <a:t>, г Звенигород, </a:t>
            </a:r>
            <a:r>
              <a:rPr lang="ru-RU" sz="2400" b="1" dirty="0" err="1">
                <a:solidFill>
                  <a:srgbClr val="FF0000"/>
                </a:solidFill>
              </a:rPr>
              <a:t>мкр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Супонево</a:t>
            </a:r>
            <a:r>
              <a:rPr lang="ru-RU" sz="2400" b="1" dirty="0">
                <a:solidFill>
                  <a:srgbClr val="FF0000"/>
                </a:solidFill>
              </a:rPr>
              <a:t>, д 8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В </a:t>
            </a:r>
            <a:r>
              <a:rPr lang="ru-RU" sz="2400" b="1" dirty="0" err="1">
                <a:solidFill>
                  <a:srgbClr val="FF0000"/>
                </a:solidFill>
              </a:rPr>
              <a:t>г.о</a:t>
            </a:r>
            <a:r>
              <a:rPr lang="ru-RU" sz="2400" b="1" dirty="0">
                <a:solidFill>
                  <a:srgbClr val="FF0000"/>
                </a:solidFill>
              </a:rPr>
              <a:t>. Звенигород в </a:t>
            </a:r>
            <a:r>
              <a:rPr lang="ru-RU" sz="2400" b="1" dirty="0" err="1">
                <a:solidFill>
                  <a:srgbClr val="FF0000"/>
                </a:solidFill>
              </a:rPr>
              <a:t>мкр</a:t>
            </a:r>
            <a:r>
              <a:rPr lang="ru-RU" sz="2400" b="1" dirty="0">
                <a:solidFill>
                  <a:srgbClr val="FF0000"/>
                </a:solidFill>
              </a:rPr>
              <a:t>. </a:t>
            </a:r>
            <a:r>
              <a:rPr lang="ru-RU" sz="2400" b="1" dirty="0" err="1">
                <a:solidFill>
                  <a:srgbClr val="FF0000"/>
                </a:solidFill>
              </a:rPr>
              <a:t>Супонево</a:t>
            </a:r>
            <a:r>
              <a:rPr lang="ru-RU" sz="2400" b="1" dirty="0">
                <a:solidFill>
                  <a:srgbClr val="FF0000"/>
                </a:solidFill>
              </a:rPr>
              <a:t> создана свалка из мусорных отходов на лесной </a:t>
            </a:r>
            <a:r>
              <a:rPr lang="ru-RU" sz="2400" b="1" dirty="0" smtClean="0">
                <a:solidFill>
                  <a:srgbClr val="FF0000"/>
                </a:solidFill>
              </a:rPr>
              <a:t>территории </a:t>
            </a:r>
            <a:r>
              <a:rPr lang="ru-RU" sz="2400" b="1" dirty="0">
                <a:solidFill>
                  <a:srgbClr val="FF0000"/>
                </a:solidFill>
              </a:rPr>
              <a:t>района!!</a:t>
            </a:r>
          </a:p>
        </p:txBody>
      </p:sp>
    </p:spTree>
    <p:extLst>
      <p:ext uri="{BB962C8B-B14F-4D97-AF65-F5344CB8AC3E}">
        <p14:creationId xmlns:p14="http://schemas.microsoft.com/office/powerpoint/2010/main" val="3861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9672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6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>
            <a:spLocks noGrp="1" noChangeArrowheads="1"/>
          </p:cNvSpPr>
          <p:nvPr>
            <p:ph idx="1"/>
          </p:nvPr>
        </p:nvSpPr>
        <p:spPr>
          <a:xfrm>
            <a:off x="1820863" y="685802"/>
            <a:ext cx="6408737" cy="2181224"/>
          </a:xfrm>
        </p:spPr>
        <p:txBody>
          <a:bodyPr/>
          <a:lstStyle/>
          <a:p>
            <a:r>
              <a:rPr lang="ru-RU" altLang="ru-RU" dirty="0" smtClean="0"/>
              <a:t>В среднем человек производит 400 кг мусора в год.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0800000" flipV="1">
            <a:off x="777240" y="5661248"/>
            <a:ext cx="7543800" cy="1756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Рисунок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925513"/>
            <a:ext cx="160020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1930400" y="2204865"/>
            <a:ext cx="629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Звенигороде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проживает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22 500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(данные на 2018-2019 г.)</a:t>
            </a:r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Прямоугольник 6"/>
          <p:cNvSpPr>
            <a:spLocks noChangeArrowheads="1"/>
          </p:cNvSpPr>
          <p:nvPr/>
        </p:nvSpPr>
        <p:spPr bwMode="auto">
          <a:xfrm>
            <a:off x="2195736" y="3035862"/>
            <a:ext cx="6033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Сколько тонн мусора произведут все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Звенигородцы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1 год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Рисунок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495800"/>
            <a:ext cx="169545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1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290</Words>
  <Application>Microsoft Office PowerPoint</Application>
  <PresentationFormat>Экран (4:3)</PresentationFormat>
  <Paragraphs>40</Paragraphs>
  <Slides>38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Calibri</vt:lpstr>
      <vt:lpstr>Palatino Linotype</vt:lpstr>
      <vt:lpstr>Times New Roman</vt:lpstr>
      <vt:lpstr>Wingdings</vt:lpstr>
      <vt:lpstr>Базовая</vt:lpstr>
      <vt:lpstr>  Монстр цивилизации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Всего несколько фактов о          мусоре</vt:lpstr>
      <vt:lpstr>Сроки разложения разных видов мусора</vt:lpstr>
      <vt:lpstr>Гарбология (от англ. garbage-мусор),мусороведение, наука,которая изучает состав мусора и методы его утилизации.</vt:lpstr>
      <vt:lpstr>Что такое раздельный сбор мусора?</vt:lpstr>
      <vt:lpstr>Презентация PowerPoint</vt:lpstr>
      <vt:lpstr>    Контейнеры для РСО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Что сдавать в        переработку?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Берегите природу!                              Сортируйте мусор!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Заместитель</cp:lastModifiedBy>
  <cp:revision>75</cp:revision>
  <dcterms:created xsi:type="dcterms:W3CDTF">2019-01-01T09:51:38Z</dcterms:created>
  <dcterms:modified xsi:type="dcterms:W3CDTF">2019-08-08T08:49:03Z</dcterms:modified>
</cp:coreProperties>
</file>